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m4a" ContentType="audio/unknow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1" r:id="rId4"/>
    <p:sldId id="272" r:id="rId5"/>
    <p:sldId id="271" r:id="rId6"/>
    <p:sldId id="282" r:id="rId7"/>
    <p:sldId id="283" r:id="rId8"/>
    <p:sldId id="284" r:id="rId9"/>
    <p:sldId id="286" r:id="rId10"/>
    <p:sldId id="287" r:id="rId11"/>
    <p:sldId id="260" r:id="rId12"/>
    <p:sldId id="257" r:id="rId13"/>
    <p:sldId id="259" r:id="rId14"/>
    <p:sldId id="285" r:id="rId15"/>
    <p:sldId id="278" r:id="rId16"/>
    <p:sldId id="275" r:id="rId17"/>
    <p:sldId id="273" r:id="rId18"/>
    <p:sldId id="269" r:id="rId19"/>
    <p:sldId id="268" r:id="rId20"/>
    <p:sldId id="266" r:id="rId21"/>
    <p:sldId id="270" r:id="rId22"/>
    <p:sldId id="279" r:id="rId23"/>
    <p:sldId id="280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  <a:srgbClr val="3333CC"/>
    <a:srgbClr val="CC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>
      <p:cViewPr>
        <p:scale>
          <a:sx n="100" d="100"/>
          <a:sy n="100" d="100"/>
        </p:scale>
        <p:origin x="-45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6541d46a5900t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7" descr="ecb4031e37cd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914650"/>
            <a:ext cx="33147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8" descr="0_89604_568ac41e_M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844675"/>
            <a:ext cx="1300162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52617-F0F4-439D-A96B-6C4E1258B6C7}" type="datetimeFigureOut">
              <a:rPr lang="ru-RU"/>
              <a:pPr>
                <a:defRPr/>
              </a:pPr>
              <a:t>31.08.2022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CB3D61-3601-43EF-A35C-260E49A0BA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25594840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0_a1a93_57fe433b_orig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636838"/>
            <a:ext cx="2309812" cy="230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 descr="4db66d823c0a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813" y="4219575"/>
            <a:ext cx="3151187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Группа 9"/>
          <p:cNvGrpSpPr>
            <a:grpSpLocks/>
          </p:cNvGrpSpPr>
          <p:nvPr/>
        </p:nvGrpSpPr>
        <p:grpSpPr bwMode="auto">
          <a:xfrm>
            <a:off x="1835150" y="5661025"/>
            <a:ext cx="7308850" cy="1196975"/>
            <a:chOff x="0" y="4793739"/>
            <a:chExt cx="9144000" cy="2064261"/>
          </a:xfrm>
        </p:grpSpPr>
        <p:pic>
          <p:nvPicPr>
            <p:cNvPr id="7" name="Рисунок 9" descr="0_fe7f9_3e19977b_orig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Рисунок 10" descr="0_fe7f9_3e19977b_orig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Группа 14"/>
          <p:cNvGrpSpPr>
            <a:grpSpLocks/>
          </p:cNvGrpSpPr>
          <p:nvPr/>
        </p:nvGrpSpPr>
        <p:grpSpPr bwMode="auto">
          <a:xfrm>
            <a:off x="0" y="5661025"/>
            <a:ext cx="7308850" cy="1196975"/>
            <a:chOff x="0" y="4793739"/>
            <a:chExt cx="9144000" cy="2064261"/>
          </a:xfrm>
        </p:grpSpPr>
        <p:pic>
          <p:nvPicPr>
            <p:cNvPr id="10" name="Рисунок 12" descr="0_fe7f9_3e19977b_orig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3" descr="0_fe7f9_3e19977b_orig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" name="Рисунок 14" descr="Рисунок1.gi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2963"/>
            <a:ext cx="1476375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FFB1F-393A-497B-9553-163AE98DD8D1}" type="datetimeFigureOut">
              <a:rPr lang="ru-RU"/>
              <a:pPr>
                <a:defRPr/>
              </a:pPr>
              <a:t>31.08.2022</a:t>
            </a:fld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E4896-0FFE-4833-AACA-D5C3B5CCACD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03640772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baby30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1163"/>
            <a:ext cx="2646363" cy="283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7" descr="551f743ee188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550" y="4221163"/>
            <a:ext cx="2965450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9"/>
          <p:cNvGrpSpPr>
            <a:grpSpLocks/>
          </p:cNvGrpSpPr>
          <p:nvPr/>
        </p:nvGrpSpPr>
        <p:grpSpPr bwMode="auto">
          <a:xfrm>
            <a:off x="1258888" y="6092825"/>
            <a:ext cx="7885112" cy="765175"/>
            <a:chOff x="1" y="5770398"/>
            <a:chExt cx="9143999" cy="1087602"/>
          </a:xfrm>
        </p:grpSpPr>
        <p:pic>
          <p:nvPicPr>
            <p:cNvPr id="6" name="Рисунок 9" descr="8bc5751b36aa55b03faa72cd4305b5eb_1329683174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Рисунок 10" descr="8bc5751b36aa55b03faa72cd4305b5eb_1329683174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Рисунок 11" descr="8bc5751b36aa55b03faa72cd4305b5eb_1329683174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Группа 12"/>
          <p:cNvGrpSpPr>
            <a:grpSpLocks/>
          </p:cNvGrpSpPr>
          <p:nvPr/>
        </p:nvGrpSpPr>
        <p:grpSpPr bwMode="auto">
          <a:xfrm>
            <a:off x="0" y="6092825"/>
            <a:ext cx="7885113" cy="765175"/>
            <a:chOff x="1" y="5770398"/>
            <a:chExt cx="9143999" cy="1087602"/>
          </a:xfrm>
        </p:grpSpPr>
        <p:pic>
          <p:nvPicPr>
            <p:cNvPr id="10" name="Рисунок 13" descr="8bc5751b36aa55b03faa72cd4305b5eb_1329683174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4" descr="8bc5751b36aa55b03faa72cd4305b5eb_1329683174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Рисунок 15" descr="8bc5751b36aa55b03faa72cd4305b5eb_1329683174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D88ED-19F4-40E5-BD4B-258C95C9C405}" type="datetimeFigureOut">
              <a:rPr lang="ru-RU"/>
              <a:pPr>
                <a:defRPr/>
              </a:pPr>
              <a:t>31.08.2022</a:t>
            </a:fld>
            <a:endParaRPr lang="ru-RU"/>
          </a:p>
        </p:txBody>
      </p:sp>
      <p:sp>
        <p:nvSpPr>
          <p:cNvPr id="1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E180BF-1A3A-4743-B754-BA61080B36A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9614035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b9c0b6dd666b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4005263"/>
            <a:ext cx="2125663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Группа 9"/>
          <p:cNvGrpSpPr>
            <a:grpSpLocks/>
          </p:cNvGrpSpPr>
          <p:nvPr/>
        </p:nvGrpSpPr>
        <p:grpSpPr bwMode="auto">
          <a:xfrm>
            <a:off x="0" y="5778500"/>
            <a:ext cx="9144000" cy="1079500"/>
            <a:chOff x="0" y="5777880"/>
            <a:chExt cx="9144000" cy="1080120"/>
          </a:xfrm>
        </p:grpSpPr>
        <p:pic>
          <p:nvPicPr>
            <p:cNvPr id="4" name="Рисунок 8" descr="0_a01d9_415b13cb_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3511" y="5777880"/>
              <a:ext cx="4320489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Рисунок 9" descr="0_a01d9_415b13cb_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4" y="5777880"/>
              <a:ext cx="4320489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Рисунок 10" descr="0_a01d9_415b13cb_M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777880"/>
              <a:ext cx="4320489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Рисунок 11" descr="386da46faaeb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313" y="3619500"/>
            <a:ext cx="2555875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E7A82-31C1-4EF4-AE4E-D057956B9713}" type="datetimeFigureOut">
              <a:rPr lang="ru-RU"/>
              <a:pPr>
                <a:defRPr/>
              </a:pPr>
              <a:t>31.08.2022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8F5C36-A6C2-460B-9866-9DF08227B7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35317464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42373f9d2983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860800"/>
            <a:ext cx="2987675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7" descr="ec75d3390f56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3088"/>
            <a:ext cx="2166938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8"/>
          <p:cNvGrpSpPr>
            <a:grpSpLocks/>
          </p:cNvGrpSpPr>
          <p:nvPr/>
        </p:nvGrpSpPr>
        <p:grpSpPr bwMode="auto">
          <a:xfrm>
            <a:off x="1835150" y="5876925"/>
            <a:ext cx="7308850" cy="981075"/>
            <a:chOff x="0" y="4793739"/>
            <a:chExt cx="9144000" cy="2064261"/>
          </a:xfrm>
        </p:grpSpPr>
        <p:pic>
          <p:nvPicPr>
            <p:cNvPr id="6" name="Рисунок 9" descr="0_fe7f9_3e19977b_orig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Рисунок 10" descr="0_fe7f9_3e19977b_orig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Группа 11"/>
          <p:cNvGrpSpPr>
            <a:grpSpLocks/>
          </p:cNvGrpSpPr>
          <p:nvPr/>
        </p:nvGrpSpPr>
        <p:grpSpPr bwMode="auto">
          <a:xfrm>
            <a:off x="0" y="5876925"/>
            <a:ext cx="7308850" cy="981075"/>
            <a:chOff x="0" y="4793739"/>
            <a:chExt cx="9144000" cy="2064261"/>
          </a:xfrm>
        </p:grpSpPr>
        <p:pic>
          <p:nvPicPr>
            <p:cNvPr id="9" name="Рисунок 12" descr="0_fe7f9_3e19977b_orig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Рисунок 13" descr="0_fe7f9_3e19977b_orig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D81DE-D631-42A5-B553-A203B818DD4B}" type="datetimeFigureOut">
              <a:rPr lang="ru-RU"/>
              <a:pPr>
                <a:defRPr/>
              </a:pPr>
              <a:t>31.08.2022</a:t>
            </a:fld>
            <a:endParaRPr lang="ru-RU"/>
          </a:p>
        </p:txBody>
      </p:sp>
      <p:sp>
        <p:nvSpPr>
          <p:cNvPr id="12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B7D178-5098-4A37-A55E-3AAE15E898A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1259534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07E063D-D59C-4701-8C42-1C24AD8883B8}" type="datetimeFigureOut">
              <a:rPr lang="ru-RU"/>
              <a:pPr>
                <a:defRPr/>
              </a:pPr>
              <a:t>31.08.2022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F89"/>
                </a:solidFill>
                <a:latin typeface="Times New Roman" panose="02020603050405020304" pitchFamily="18" charset="0"/>
              </a:defRPr>
            </a:lvl1pPr>
          </a:lstStyle>
          <a:p>
            <a:fld id="{6BB5B8B1-0DD1-497B-B5CE-051CE67F6F8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4a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m4a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1340768"/>
            <a:ext cx="52140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ln w="10541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latin typeface="+mn-lt"/>
                <a:cs typeface="+mn-cs"/>
              </a:rPr>
              <a:t>МУНИЦИПАЛЬНОЕ</a:t>
            </a:r>
            <a:r>
              <a:rPr lang="en-US" sz="1200" b="1" dirty="0" smtClean="0">
                <a:ln w="10541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latin typeface="+mn-lt"/>
                <a:cs typeface="+mn-cs"/>
              </a:rPr>
              <a:t> </a:t>
            </a:r>
            <a:r>
              <a:rPr lang="ru-RU" sz="1200" b="1" dirty="0" smtClean="0">
                <a:ln w="10541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latin typeface="+mn-lt"/>
                <a:cs typeface="+mn-cs"/>
              </a:rPr>
              <a:t>КАЗЕННОЕ ДОШКОЛЬНОЕ ОБРАЗОВАТЕЛЬНОЕ УЧРЕЖДЕНИЕ УСТЬ-ГРЯЗНУХИНСКИЙ ДЕТСКИЙ САД</a:t>
            </a:r>
            <a:endParaRPr lang="ru-RU" sz="1200" b="1" dirty="0">
              <a:ln w="10541" cmpd="sng">
                <a:solidFill>
                  <a:schemeClr val="accent5"/>
                </a:solidFill>
                <a:prstDash val="solid"/>
              </a:ln>
              <a:solidFill>
                <a:schemeClr val="accent5"/>
              </a:solidFill>
              <a:latin typeface="+mn-lt"/>
              <a:cs typeface="+mn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547813" y="3429000"/>
            <a:ext cx="4752975" cy="23034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12076" y="4580731"/>
            <a:ext cx="4572000" cy="60760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b="1" dirty="0" smtClean="0">
                <a:solidFill>
                  <a:srgbClr val="002060"/>
                </a:solidFill>
                <a:latin typeface="+mn-lt"/>
              </a:rPr>
              <a:t>Выполнила: </a:t>
            </a:r>
            <a:endParaRPr lang="ru-RU" altLang="ru-RU" b="1" dirty="0">
              <a:solidFill>
                <a:srgbClr val="002060"/>
              </a:solidFill>
              <a:latin typeface="+mn-lt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b="1" dirty="0" smtClean="0">
                <a:solidFill>
                  <a:srgbClr val="002060"/>
                </a:solidFill>
                <a:latin typeface="+mn-lt"/>
              </a:rPr>
              <a:t>Старший воспитатель Лукова Р.И.</a:t>
            </a:r>
            <a:endParaRPr lang="ru-RU" dirty="0"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99677" y="2346551"/>
            <a:ext cx="69287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Отчет о проделанной работе</a:t>
            </a:r>
          </a:p>
          <a:p>
            <a:pPr algn="ctr"/>
            <a:r>
              <a:rPr lang="ru-RU" sz="2800" b="1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за летний оздоровительный период </a:t>
            </a:r>
            <a:endParaRPr lang="ru-RU" sz="2800" b="1" i="1" dirty="0" smtClean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 algn="ctr"/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2022 </a:t>
            </a:r>
            <a:r>
              <a:rPr lang="ru-RU" sz="2800" b="1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г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.</a:t>
            </a:r>
            <a:endParaRPr lang="ru-RU" sz="2800" b="1" i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62FFFD44-F832-46CD-90B8-25FDC0812CE7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534400" y="4005064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188640" y="283765"/>
            <a:ext cx="8424862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85292" y="875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b="1" i="1" dirty="0">
                <a:solidFill>
                  <a:srgbClr val="FF0000"/>
                </a:solidFill>
                <a:latin typeface="+mn-lt"/>
              </a:rPr>
            </a:br>
            <a:r>
              <a:rPr lang="ru-RU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i="1" dirty="0">
                <a:solidFill>
                  <a:srgbClr val="FF0000"/>
                </a:solidFill>
                <a:latin typeface="+mn-lt"/>
              </a:rPr>
            </a:br>
            <a:endParaRPr lang="ru-RU" i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27584" y="260648"/>
            <a:ext cx="2520280" cy="3360373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508104" y="332656"/>
            <a:ext cx="2617012" cy="3489350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275856" y="3789040"/>
            <a:ext cx="2115312" cy="2820416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343280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292080" y="260648"/>
            <a:ext cx="3528392" cy="2646294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51520" y="116632"/>
            <a:ext cx="2969917" cy="3959889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53763" y="341542"/>
            <a:ext cx="2232248" cy="20793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707904" y="3140968"/>
            <a:ext cx="2321844" cy="3095793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.happy-giraffe.ru/v2/thumbs/e26e4ffdce15f4bc6711c767ffa68dac/39/f4/383fab611420f89a9d57e52e718d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572000" y="3284984"/>
            <a:ext cx="4351053" cy="3263289"/>
          </a:xfrm>
          <a:prstGeom prst="rect">
            <a:avLst/>
          </a:prstGeom>
          <a:noFill/>
          <a:ln w="28575">
            <a:solidFill>
              <a:schemeClr val="accent2">
                <a:lumMod val="40000"/>
                <a:lumOff val="60000"/>
              </a:schemeClr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64635" y="64942"/>
            <a:ext cx="4217588" cy="316319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860096" y="192623"/>
            <a:ext cx="4080000" cy="3060000"/>
          </a:xfrm>
          <a:prstGeom prst="rect">
            <a:avLst/>
          </a:prstGeom>
          <a:noFill/>
          <a:ln w="57150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39552" y="161334"/>
            <a:ext cx="3240360" cy="2430270"/>
          </a:xfrm>
          <a:prstGeom prst="rect">
            <a:avLst/>
          </a:prstGeom>
          <a:noFill/>
          <a:ln w="57150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059833" y="3284984"/>
            <a:ext cx="2484276" cy="3312368"/>
          </a:xfrm>
          <a:prstGeom prst="rect">
            <a:avLst/>
          </a:prstGeom>
          <a:noFill/>
          <a:ln w="57150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752596" y="192623"/>
            <a:ext cx="2295000" cy="3060000"/>
          </a:xfrm>
          <a:prstGeom prst="rect">
            <a:avLst/>
          </a:prstGeom>
          <a:noFill/>
          <a:ln w="57150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39552" y="161334"/>
            <a:ext cx="3240360" cy="2430270"/>
          </a:xfrm>
          <a:prstGeom prst="rect">
            <a:avLst/>
          </a:prstGeom>
          <a:noFill/>
          <a:ln w="57150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259632" y="2996952"/>
            <a:ext cx="4284477" cy="3072772"/>
          </a:xfrm>
          <a:prstGeom prst="rect">
            <a:avLst/>
          </a:prstGeom>
          <a:noFill/>
          <a:ln w="57150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04664"/>
            <a:ext cx="3881688" cy="2913087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788024" y="620688"/>
            <a:ext cx="3847730" cy="2885797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1680" y="3645024"/>
            <a:ext cx="3881688" cy="2913086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="" xmlns:p14="http://schemas.microsoft.com/office/powerpoint/2010/main" val="10968476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828584" y="1268760"/>
            <a:ext cx="236712" cy="45259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27584" y="260648"/>
            <a:ext cx="2322000" cy="309600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572000" y="260648"/>
            <a:ext cx="4078125" cy="3058593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403648" y="3573016"/>
            <a:ext cx="4078124" cy="3058593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546730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83568" y="918064"/>
            <a:ext cx="3502389" cy="2626791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54713" y="3789040"/>
            <a:ext cx="3696000" cy="277200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860032" y="2345417"/>
            <a:ext cx="4184872" cy="3138654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22876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11760" y="306896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u-RU" b="1" dirty="0">
              <a:solidFill>
                <a:srgbClr val="002060"/>
              </a:solidFill>
              <a:latin typeface="Helvetica Neue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3508" y="842737"/>
            <a:ext cx="3384376" cy="2538282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835757" y="3717559"/>
            <a:ext cx="3936000" cy="295200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067854" y="167424"/>
            <a:ext cx="2986199" cy="3981598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734944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796136" y="332656"/>
            <a:ext cx="2322000" cy="309600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131840" y="2852936"/>
            <a:ext cx="2349000" cy="313200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95536" y="189944"/>
            <a:ext cx="2349000" cy="3129392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399804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288" y="692150"/>
            <a:ext cx="8424862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291" y="116632"/>
            <a:ext cx="7704856" cy="426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работы: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охраны жизни и здоровья воспитанников, организацию здоровьесберегающего режима, развитие познавательного интереса воспитанников в летний период.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39552" y="188640"/>
            <a:ext cx="2648499" cy="3528392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860032" y="116632"/>
            <a:ext cx="4125051" cy="3093788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563889" y="3356993"/>
            <a:ext cx="2592288" cy="2952327"/>
          </a:xfrm>
          <a:prstGeom prst="rect">
            <a:avLst/>
          </a:prstGeom>
          <a:noFill/>
          <a:ln w="38100">
            <a:solidFill>
              <a:srgbClr val="92D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765503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95536" y="764704"/>
            <a:ext cx="2475069" cy="3300093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C:\Users\Пользователь\Desktop\Флаги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819203" y="860620"/>
            <a:ext cx="3421510" cy="2567738"/>
          </a:xfrm>
          <a:prstGeom prst="rect">
            <a:avLst/>
          </a:prstGeom>
          <a:noFill/>
          <a:effectLst>
            <a:glow rad="635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Пользователь\Desktop\Флаги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203848" y="3717835"/>
            <a:ext cx="3421510" cy="2566132"/>
          </a:xfrm>
          <a:prstGeom prst="rect">
            <a:avLst/>
          </a:prstGeom>
          <a:noFill/>
          <a:effectLst>
            <a:glow rad="635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99781909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3688" y="116632"/>
            <a:ext cx="687625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Helvetica Neue"/>
              </a:rPr>
              <a:t>    </a:t>
            </a:r>
            <a:r>
              <a:rPr lang="ru-RU" sz="2400" b="1" i="1" dirty="0" smtClean="0">
                <a:solidFill>
                  <a:srgbClr val="FF0000"/>
                </a:solidFill>
                <a:latin typeface="+mn-lt"/>
              </a:rPr>
              <a:t>Почему для всех ребят лета не хватает?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+mn-lt"/>
              </a:rPr>
              <a:t>Лето, словно шоколад, очень быстро тает!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Helvetica Neue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51720" y="1268760"/>
            <a:ext cx="5040000" cy="378000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2678853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288" y="692150"/>
            <a:ext cx="8424862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291" y="116632"/>
            <a:ext cx="7704856" cy="471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Вывод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Исходя из выше изложенного, можно считать, что летняя оздоровительная компания в ДОУ прошла достаточно успешно, не было допущено травматизма, пищевых отравлений. Все запланированные мероприятия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реализованы</a:t>
            </a: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44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2284968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12968" cy="582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летней оздоровительной работы: </a:t>
            </a:r>
            <a:endParaRPr lang="ru-RU" sz="2800" b="1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i="1" dirty="0" smtClean="0">
                <a:solidFill>
                  <a:srgbClr val="002060"/>
                </a:solidFill>
                <a:latin typeface="+mn-lt"/>
              </a:rPr>
              <a:t>1.Охрана и укрепление психофизического здоровья детей. Укрепление здоровья детей с использованием здоровьесберегающих технологий, обеспечение эмоционального психофизического благополучия дошкольников, осуществление системы закаливания.</a:t>
            </a:r>
          </a:p>
          <a:p>
            <a:pPr lvl="0"/>
            <a:r>
              <a:rPr lang="ru-RU" sz="2000" b="1" i="1" dirty="0" smtClean="0">
                <a:solidFill>
                  <a:srgbClr val="002060"/>
                </a:solidFill>
                <a:latin typeface="+mn-lt"/>
              </a:rPr>
              <a:t>2.Организация оптимального режима в течении дня. Совершенствование основных движений детей: формирование двигательных умений и навыков, развитие физических качеств.</a:t>
            </a:r>
          </a:p>
          <a:p>
            <a:pPr lvl="0"/>
            <a:r>
              <a:rPr lang="ru-RU" sz="2000" b="1" i="1" dirty="0" smtClean="0">
                <a:solidFill>
                  <a:srgbClr val="002060"/>
                </a:solidFill>
                <a:latin typeface="+mn-lt"/>
              </a:rPr>
              <a:t>3. Предупреждение детского дорожно-транспортного травматизма и других опасных ситуаций через разнообразные формы организации детской деятельности.</a:t>
            </a:r>
          </a:p>
          <a:p>
            <a:pPr lvl="0"/>
            <a:r>
              <a:rPr lang="ru-RU" sz="2000" b="1" i="1" dirty="0" smtClean="0">
                <a:solidFill>
                  <a:srgbClr val="002060"/>
                </a:solidFill>
                <a:latin typeface="+mn-lt"/>
              </a:rPr>
              <a:t>4.Развитие познавательного интереса детей к окружающему: формирование эмоционально-положительного отношения  к окружающему миру, воспитание любви к природе путем систематического и целенаправленного общения дошкольников с окружающей средой.</a:t>
            </a:r>
          </a:p>
          <a:p>
            <a:pPr lvl="0"/>
            <a:r>
              <a:rPr lang="ru-RU" sz="2000" b="1" i="1" dirty="0" smtClean="0">
                <a:solidFill>
                  <a:srgbClr val="002060"/>
                </a:solidFill>
                <a:latin typeface="+mn-lt"/>
              </a:rPr>
              <a:t>5.Создание условий для игровой деятельности детей в группе и на прогулочных площадках. </a:t>
            </a:r>
            <a:endParaRPr lang="ru-RU" sz="2000" b="1" i="1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352928" cy="477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в летний период проводилась по направлениям: 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Воспитательно - образовательная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работа,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оздоровительная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родителями. </a:t>
            </a:r>
            <a:endParaRPr lang="ru-RU" sz="1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Содержание педагогического процесса и режимных моментов осуществлялась в совместной деятельности взрослого и детей. Основной формой работы с детьми была игра.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Весь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период бодрствования, кроме сна, проводили на свежем воздухе, время проведения прогулок в летний период увеличилось. В связи с этим повышается двигательная активность детей за счет организации различных видов деятельности на участке - зарядка, спортивные и подвижные игры, развлечения, организация игровой, трудовой, экспериментальной деятельности детей.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9701312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188640" y="283765"/>
            <a:ext cx="8424862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85292" y="875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b="1" i="1" dirty="0">
                <a:solidFill>
                  <a:srgbClr val="FF0000"/>
                </a:solidFill>
                <a:latin typeface="+mn-lt"/>
              </a:rPr>
            </a:br>
            <a:r>
              <a:rPr lang="ru-RU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i="1" dirty="0">
                <a:solidFill>
                  <a:srgbClr val="FF0000"/>
                </a:solidFill>
                <a:latin typeface="+mn-lt"/>
              </a:rPr>
            </a:br>
            <a:endParaRPr lang="ru-RU" i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99592" y="764704"/>
            <a:ext cx="3696000" cy="2772000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220076" y="283607"/>
            <a:ext cx="2888920" cy="3851893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907704" y="3861048"/>
            <a:ext cx="3168000" cy="2376000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343280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51520" y="332656"/>
            <a:ext cx="2808312" cy="3741299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940152" y="259045"/>
            <a:ext cx="2888919" cy="3851893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275856" y="3356992"/>
            <a:ext cx="2448272" cy="3261645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188640" y="283765"/>
            <a:ext cx="8424862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85292" y="875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b="1" i="1" dirty="0">
                <a:solidFill>
                  <a:srgbClr val="FF0000"/>
                </a:solidFill>
                <a:latin typeface="+mn-lt"/>
              </a:rPr>
            </a:br>
            <a:r>
              <a:rPr lang="ru-RU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i="1" dirty="0">
                <a:solidFill>
                  <a:srgbClr val="FF0000"/>
                </a:solidFill>
                <a:latin typeface="+mn-lt"/>
              </a:rPr>
            </a:br>
            <a:endParaRPr lang="ru-RU" i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99592" y="764704"/>
            <a:ext cx="3696000" cy="2772000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220076" y="1126208"/>
            <a:ext cx="2888920" cy="2166690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131840" y="3933056"/>
            <a:ext cx="3168000" cy="2376000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343280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188640" y="283765"/>
            <a:ext cx="8424862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85292" y="875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b="1" i="1" dirty="0">
                <a:solidFill>
                  <a:srgbClr val="FF0000"/>
                </a:solidFill>
                <a:latin typeface="+mn-lt"/>
              </a:rPr>
            </a:br>
            <a:r>
              <a:rPr lang="ru-RU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i="1" dirty="0">
                <a:solidFill>
                  <a:srgbClr val="FF0000"/>
                </a:solidFill>
                <a:latin typeface="+mn-lt"/>
              </a:rPr>
            </a:br>
            <a:endParaRPr lang="ru-RU" i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99592" y="764704"/>
            <a:ext cx="3696000" cy="2772000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220076" y="1126208"/>
            <a:ext cx="2888920" cy="2166690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907704" y="3861048"/>
            <a:ext cx="3168000" cy="2376000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343280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188640" y="283765"/>
            <a:ext cx="8424862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85292" y="875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b="1" i="1" dirty="0">
                <a:solidFill>
                  <a:srgbClr val="FF0000"/>
                </a:solidFill>
                <a:latin typeface="+mn-lt"/>
              </a:rPr>
            </a:br>
            <a:r>
              <a:rPr lang="ru-RU" i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i="1" dirty="0">
                <a:solidFill>
                  <a:srgbClr val="FF0000"/>
                </a:solidFill>
                <a:latin typeface="+mn-lt"/>
              </a:rPr>
            </a:br>
            <a:endParaRPr lang="ru-RU" i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99592" y="764704"/>
            <a:ext cx="3696000" cy="2772000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220076" y="1126208"/>
            <a:ext cx="2888920" cy="2166690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907704" y="3861048"/>
            <a:ext cx="3168000" cy="2376000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343280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елочный">
      <a:dk1>
        <a:srgbClr val="003300"/>
      </a:dk1>
      <a:lt1>
        <a:srgbClr val="99FF99"/>
      </a:lt1>
      <a:dk2>
        <a:srgbClr val="006600"/>
      </a:dk2>
      <a:lt2>
        <a:srgbClr val="99FF66"/>
      </a:lt2>
      <a:accent1>
        <a:srgbClr val="FFFF00"/>
      </a:accent1>
      <a:accent2>
        <a:srgbClr val="66FF33"/>
      </a:accent2>
      <a:accent3>
        <a:srgbClr val="009900"/>
      </a:accent3>
      <a:accent4>
        <a:srgbClr val="FFFF99"/>
      </a:accent4>
      <a:accent5>
        <a:srgbClr val="6600FF"/>
      </a:accent5>
      <a:accent6>
        <a:srgbClr val="CCFF33"/>
      </a:accent6>
      <a:hlink>
        <a:srgbClr val="0000FF"/>
      </a:hlink>
      <a:folHlink>
        <a:srgbClr val="00CC66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43335_shk</Template>
  <TotalTime>668</TotalTime>
  <Words>310</Words>
  <Application>Microsoft Office PowerPoint</Application>
  <PresentationFormat>Экран (4:3)</PresentationFormat>
  <Paragraphs>37</Paragraphs>
  <Slides>23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Win8</dc:creator>
  <cp:lastModifiedBy>Галина Гуденко</cp:lastModifiedBy>
  <cp:revision>71</cp:revision>
  <dcterms:created xsi:type="dcterms:W3CDTF">2016-08-02T15:51:44Z</dcterms:created>
  <dcterms:modified xsi:type="dcterms:W3CDTF">2022-08-30T23:59:44Z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2604882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